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60" r:id="rId3"/>
    <p:sldId id="267" r:id="rId4"/>
    <p:sldId id="265" r:id="rId5"/>
    <p:sldId id="300" r:id="rId6"/>
    <p:sldId id="259" r:id="rId7"/>
    <p:sldId id="263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80" r:id="rId17"/>
    <p:sldId id="279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301" r:id="rId26"/>
    <p:sldId id="302" r:id="rId27"/>
    <p:sldId id="290" r:id="rId28"/>
    <p:sldId id="292" r:id="rId29"/>
    <p:sldId id="299" r:id="rId30"/>
    <p:sldId id="294" r:id="rId31"/>
    <p:sldId id="303" r:id="rId32"/>
    <p:sldId id="304" r:id="rId33"/>
    <p:sldId id="305" r:id="rId34"/>
    <p:sldId id="295" r:id="rId35"/>
    <p:sldId id="2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06907E3D-4C89-40B9-B733-AF2A8AA64673}">
          <p14:sldIdLst>
            <p14:sldId id="256"/>
            <p14:sldId id="260"/>
            <p14:sldId id="267"/>
            <p14:sldId id="265"/>
            <p14:sldId id="300"/>
            <p14:sldId id="259"/>
            <p14:sldId id="263"/>
            <p14:sldId id="269"/>
            <p14:sldId id="270"/>
            <p14:sldId id="271"/>
            <p14:sldId id="272"/>
            <p14:sldId id="274"/>
            <p14:sldId id="273"/>
            <p14:sldId id="275"/>
            <p14:sldId id="276"/>
            <p14:sldId id="280"/>
            <p14:sldId id="279"/>
            <p14:sldId id="281"/>
            <p14:sldId id="283"/>
            <p14:sldId id="284"/>
            <p14:sldId id="285"/>
            <p14:sldId id="286"/>
            <p14:sldId id="287"/>
            <p14:sldId id="288"/>
            <p14:sldId id="301"/>
            <p14:sldId id="302"/>
            <p14:sldId id="290"/>
            <p14:sldId id="292"/>
            <p14:sldId id="299"/>
            <p14:sldId id="294"/>
            <p14:sldId id="303"/>
            <p14:sldId id="304"/>
            <p14:sldId id="305"/>
            <p14:sldId id="295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164B0-5F07-445D-BD8D-7126F2948884}" type="datetimeFigureOut">
              <a:rPr lang="ca-ES" smtClean="0"/>
              <a:t>26/6/2024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53497-5D1C-4644-9223-6F43BC293C04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4581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653497-5D1C-4644-9223-6F43BC293C04}" type="slidenum">
              <a:rPr lang="ca-ES" smtClean="0"/>
              <a:t>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35474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129A5B-28BA-4EF6-8C0D-9366F3FC86D6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508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DA49-816A-46A7-9CF2-46C0B1355CB5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6781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7B92A-DDC7-422E-B95A-E5C8346DB98D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0229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FD77-829E-4D81-9EEF-1E1B3927CD63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7302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7CED9-3ABE-4CF9-B3F1-80AB3E9570BE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93595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3D9D9-707D-4C86-8FB9-58400EC20442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797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73865-7024-4D47-A3C5-9030A9B45E65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8189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EA893-AFA0-490E-A992-3B6C33191F11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93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43950-8D0F-4676-9D01-2E6BB9579AB9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9212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D5FBE-A5ED-4069-B944-9297BD1B818E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967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4373-A83F-45F3-A57C-0F0A524B2C8F}" type="datetime1">
              <a:rPr lang="es-ES" smtClean="0"/>
              <a:t>26/06/2024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2383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1541A-060A-43D0-A50F-E9770B9D1A8A}" type="datetime1">
              <a:rPr lang="es-ES" smtClean="0"/>
              <a:t>26/06/2024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913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C6666-27D7-46F6-B72E-D97D9E9850A2}" type="datetime1">
              <a:rPr lang="es-ES" smtClean="0"/>
              <a:t>26/06/2024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50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02FA3-EC92-4251-9E56-046E3BE039E8}" type="datetime1">
              <a:rPr lang="es-ES" smtClean="0"/>
              <a:t>26/06/2024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452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69095-E201-4862-ACAE-53551F005BE3}" type="datetime1">
              <a:rPr lang="es-ES" smtClean="0"/>
              <a:t>26/06/2024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584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0A430-135D-4423-8EA4-B526FF14B3B8}" type="datetime1">
              <a:rPr lang="es-ES" smtClean="0"/>
              <a:t>26/06/2024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39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11E0F-E3FF-4AB8-8642-6EE39F6EE84E}" type="datetime1">
              <a:rPr lang="es-ES" smtClean="0"/>
              <a:t>26/06/2024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E265FFF-A979-4672-BF12-8EA8E92773C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051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3C54B-B5C6-5030-EB7A-495010FA3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40DB94-7B5C-D7B1-624D-66BB5BE8E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 descr="Imagen que contiene estrella&#10;&#10;Descripción generada automáticamente">
            <a:extLst>
              <a:ext uri="{FF2B5EF4-FFF2-40B4-BE49-F238E27FC236}">
                <a16:creationId xmlns:a16="http://schemas.microsoft.com/office/drawing/2014/main" id="{2F351994-8A7A-0EBE-CD10-60BC78929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14"/>
            <a:ext cx="12225498" cy="692727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3A2BF18-68BE-A7E9-2BE9-A16FF918D766}"/>
              </a:ext>
            </a:extLst>
          </p:cNvPr>
          <p:cNvSpPr/>
          <p:nvPr/>
        </p:nvSpPr>
        <p:spPr>
          <a:xfrm>
            <a:off x="0" y="-6514"/>
            <a:ext cx="7342632" cy="6937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424626" y="306248"/>
            <a:ext cx="7055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Predicció</a:t>
            </a:r>
            <a:r>
              <a:rPr lang="es-ES" sz="32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es-ES" sz="3200" err="1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cotització</a:t>
            </a:r>
            <a:r>
              <a:rPr lang="es-ES" sz="32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200" err="1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d’accions</a:t>
            </a:r>
            <a:r>
              <a:rPr lang="es-ES" sz="32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200" err="1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mitjançant</a:t>
            </a:r>
            <a:r>
              <a:rPr lang="es-ES" sz="32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200" err="1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Graph</a:t>
            </a:r>
            <a:r>
              <a:rPr lang="es-ES" sz="32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 Neural Networks</a:t>
            </a:r>
            <a:r>
              <a:rPr lang="es-ES" sz="320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</p:txBody>
      </p:sp>
      <p:pic>
        <p:nvPicPr>
          <p:cNvPr id="1030" name="Picture 6" descr="contacta | FIB Visiona">
            <a:extLst>
              <a:ext uri="{FF2B5EF4-FFF2-40B4-BE49-F238E27FC236}">
                <a16:creationId xmlns:a16="http://schemas.microsoft.com/office/drawing/2014/main" id="{F105D33A-F418-3570-2D30-9954D52D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9" y="5800954"/>
            <a:ext cx="4764034" cy="83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7671ABD-59A6-4568-E453-3FDB26D89586}"/>
              </a:ext>
            </a:extLst>
          </p:cNvPr>
          <p:cNvSpPr txBox="1"/>
          <p:nvPr/>
        </p:nvSpPr>
        <p:spPr>
          <a:xfrm>
            <a:off x="491205" y="1585136"/>
            <a:ext cx="65317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Benchmarking de </a:t>
            </a:r>
            <a:r>
              <a:rPr lang="es-ES" sz="240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grafs</a:t>
            </a:r>
            <a:r>
              <a:rPr lang="es-ES" sz="2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s-ES" sz="240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relacionals</a:t>
            </a:r>
            <a:r>
              <a:rPr lang="es-ES" sz="24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 </a:t>
            </a:r>
            <a:r>
              <a:rPr lang="es-ES" sz="2400" err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d’empreses</a:t>
            </a:r>
            <a:endParaRPr lang="es-ES" sz="240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  <a:p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8CC573A-0E9E-7798-11A1-962979BA1A88}"/>
              </a:ext>
            </a:extLst>
          </p:cNvPr>
          <p:cNvSpPr txBox="1"/>
          <p:nvPr/>
        </p:nvSpPr>
        <p:spPr>
          <a:xfrm>
            <a:off x="491205" y="2495842"/>
            <a:ext cx="57952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s-ES" sz="2000" kern="1200">
                <a:solidFill>
                  <a:srgbClr val="0B3041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Treball de fi de grau</a:t>
            </a:r>
            <a:r>
              <a:rPr lang="es-ES" sz="2000">
                <a:solidFill>
                  <a:srgbClr val="0B3041"/>
                </a:solidFill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, </a:t>
            </a:r>
            <a:r>
              <a:rPr lang="es-ES" sz="2000" kern="1200">
                <a:solidFill>
                  <a:srgbClr val="0B3041"/>
                </a:solidFill>
                <a:effectLst/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Primavera 2024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srgbClr val="0B3041"/>
              </a:solidFill>
              <a:latin typeface="Segoe UI Semilight" panose="020B0402040204020203" pitchFamily="34" charset="0"/>
              <a:ea typeface="Tahoma" panose="020B0604030504040204" pitchFamily="34" charset="0"/>
              <a:cs typeface="Segoe UI Semilight" panose="020B0402040204020203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s-ES" sz="1800" kern="1200">
                <a:solidFill>
                  <a:srgbClr val="0B3041"/>
                </a:solidFill>
                <a:effectLst/>
                <a:latin typeface="Segoe UI Semilight" panose="020B0402040204020203" pitchFamily="34" charset="0"/>
                <a:ea typeface="Tahoma" panose="020B0604030504040204" pitchFamily="34" charset="0"/>
                <a:cs typeface="Segoe UI Semilight" panose="020B0402040204020203" pitchFamily="34" charset="0"/>
              </a:rPr>
              <a:t>Autor: Miquel Muñoz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srgbClr val="0B3041"/>
              </a:solidFill>
              <a:latin typeface="Segoe UI Semilight" panose="020B0402040204020203" pitchFamily="34" charset="0"/>
              <a:ea typeface="Tahoma" panose="020B0604030504040204" pitchFamily="34" charset="0"/>
              <a:cs typeface="Segoe UI Semilight" panose="020B0402040204020203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s-ES">
                <a:solidFill>
                  <a:srgbClr val="0B3041"/>
                </a:solidFill>
                <a:latin typeface="Segoe UI Semilight" panose="020B0402040204020203" pitchFamily="34" charset="0"/>
                <a:ea typeface="Tahoma" panose="020B0604030504040204" pitchFamily="34" charset="0"/>
                <a:cs typeface="Segoe UI Semilight" panose="020B0402040204020203" pitchFamily="34" charset="0"/>
              </a:rPr>
              <a:t>Director: Sergi </a:t>
            </a:r>
            <a:r>
              <a:rPr lang="es-ES" err="1">
                <a:solidFill>
                  <a:srgbClr val="0B3041"/>
                </a:solidFill>
                <a:latin typeface="Segoe UI Semilight" panose="020B0402040204020203" pitchFamily="34" charset="0"/>
                <a:ea typeface="Tahoma" panose="020B0604030504040204" pitchFamily="34" charset="0"/>
                <a:cs typeface="Segoe UI Semilight" panose="020B0402040204020203" pitchFamily="34" charset="0"/>
              </a:rPr>
              <a:t>Abadal</a:t>
            </a:r>
            <a:endParaRPr lang="es-ES">
              <a:solidFill>
                <a:srgbClr val="0B3041"/>
              </a:solidFill>
              <a:latin typeface="Segoe UI Semilight" panose="020B0402040204020203" pitchFamily="34" charset="0"/>
              <a:ea typeface="Tahoma" panose="020B0604030504040204" pitchFamily="34" charset="0"/>
              <a:cs typeface="Segoe UI Semilight" panose="020B0402040204020203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s-ES">
              <a:solidFill>
                <a:srgbClr val="0B3041"/>
              </a:solidFill>
              <a:effectLst/>
              <a:latin typeface="Segoe UI Semilight" panose="020B0402040204020203" pitchFamily="34" charset="0"/>
              <a:ea typeface="Tahoma" panose="020B0604030504040204" pitchFamily="34" charset="0"/>
              <a:cs typeface="Segoe UI Semilight" panose="020B0402040204020203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s-ES">
                <a:solidFill>
                  <a:srgbClr val="0B3041"/>
                </a:solidFill>
                <a:latin typeface="Segoe UI Semilight" panose="020B0402040204020203" pitchFamily="34" charset="0"/>
                <a:ea typeface="Tahoma" panose="020B0604030504040204" pitchFamily="34" charset="0"/>
                <a:cs typeface="Segoe UI Semilight" panose="020B0402040204020203" pitchFamily="34" charset="0"/>
              </a:rPr>
              <a:t>Codirector: Axel </a:t>
            </a:r>
            <a:r>
              <a:rPr lang="es-ES" err="1">
                <a:solidFill>
                  <a:srgbClr val="0B3041"/>
                </a:solidFill>
                <a:latin typeface="Segoe UI Semilight" panose="020B0402040204020203" pitchFamily="34" charset="0"/>
                <a:ea typeface="Tahoma" panose="020B0604030504040204" pitchFamily="34" charset="0"/>
                <a:cs typeface="Segoe UI Semilight" panose="020B0402040204020203" pitchFamily="34" charset="0"/>
              </a:rPr>
              <a:t>Wassington</a:t>
            </a:r>
            <a:endParaRPr lang="es-ES">
              <a:effectLst/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032" name="Picture 8" descr="Home - BNN-UPC">
            <a:extLst>
              <a:ext uri="{FF2B5EF4-FFF2-40B4-BE49-F238E27FC236}">
                <a16:creationId xmlns:a16="http://schemas.microsoft.com/office/drawing/2014/main" id="{3306121C-C5D9-C615-C430-F1AD35F1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92" y="5735637"/>
            <a:ext cx="2014728" cy="96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12B950-12A4-A0DE-1988-9D8E00A31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4912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681105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Subobjectius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199791" y="1501172"/>
            <a:ext cx="81002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Investigar l'estat de l'art actual</a:t>
            </a:r>
            <a:endParaRPr lang="es-ES" sz="2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Seleccionar diferents mètodes per a la construcció del graf</a:t>
            </a:r>
            <a:endParaRPr lang="es-ES" sz="2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Desenvolupar 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crawlers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a l'obtenció de dades </a:t>
            </a:r>
            <a:endParaRPr lang="es-ES" sz="2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AutoShape 4" descr="Wikidata - Wikipedia, la enciclopedia libre">
            <a:extLst>
              <a:ext uri="{FF2B5EF4-FFF2-40B4-BE49-F238E27FC236}">
                <a16:creationId xmlns:a16="http://schemas.microsoft.com/office/drawing/2014/main" id="{57A4F4FA-BA3D-91B3-D752-4529618960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87752" cy="258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sp>
        <p:nvSpPr>
          <p:cNvPr id="6" name="AutoShape 6" descr="Wikidata - Wikipedia, la enciclopedia libre">
            <a:extLst>
              <a:ext uri="{FF2B5EF4-FFF2-40B4-BE49-F238E27FC236}">
                <a16:creationId xmlns:a16="http://schemas.microsoft.com/office/drawing/2014/main" id="{9D4FAF0D-EB71-D5FD-ECAC-C12CF02895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833B986-8581-4590-00DE-B7A66416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58" y="3429000"/>
            <a:ext cx="3187096" cy="2253991"/>
          </a:xfrm>
          <a:prstGeom prst="rect">
            <a:avLst/>
          </a:prstGeom>
        </p:spPr>
      </p:pic>
      <p:pic>
        <p:nvPicPr>
          <p:cNvPr id="1032" name="Picture 8" descr="yfinance: 10 Ways to Get Stock Data with Python | by Kasper Junge | Medium">
            <a:extLst>
              <a:ext uri="{FF2B5EF4-FFF2-40B4-BE49-F238E27FC236}">
                <a16:creationId xmlns:a16="http://schemas.microsoft.com/office/drawing/2014/main" id="{1E9DD458-78F6-F2DA-F3F5-9F794A516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3254" y="3837894"/>
            <a:ext cx="3051690" cy="111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inancial Times - Wikipedia, la enciclopedia libre">
            <a:extLst>
              <a:ext uri="{FF2B5EF4-FFF2-40B4-BE49-F238E27FC236}">
                <a16:creationId xmlns:a16="http://schemas.microsoft.com/office/drawing/2014/main" id="{8897A821-BA20-CB4A-DB88-60D1358E1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570" y="3429000"/>
            <a:ext cx="2062614" cy="260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1DAF6B6-336D-6075-9D5B-9F91E3075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785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oup 83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3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5" name="Isosceles Triangle 88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0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1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3" name="Isosceles Triangle 92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4" name="Isosceles Triangle 93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D3EC71F-C7F1-CB61-10CC-B0FC31EC0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13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790454" y="683551"/>
            <a:ext cx="405586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Modificació dels objectius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892826" y="2160589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Millora de la precisió (eliminat)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Publicació parcial dels models existents (interessos $)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Dificulta la replicació dels resultats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Múltiples intents de reconstrucció amb diversos models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Reconstrucció d'una versió capada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5" name="Straight Connector 95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sp>
        <p:nvSpPr>
          <p:cNvPr id="102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sp>
        <p:nvSpPr>
          <p:cNvPr id="104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sp>
        <p:nvSpPr>
          <p:cNvPr id="106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sp>
        <p:nvSpPr>
          <p:cNvPr id="108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sp>
        <p:nvSpPr>
          <p:cNvPr id="110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sp>
        <p:nvSpPr>
          <p:cNvPr id="112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ABCAEB-A612-344F-5EDB-B3C1A6699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0318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754257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Reconstrucció del model (tasques)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102884" y="1802778"/>
            <a:ext cx="82941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Cheng</a:t>
            </a:r>
            <a:r>
              <a:rPr lang="en-US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(2022). </a:t>
            </a:r>
            <a:r>
              <a:rPr lang="en-US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 and Heterogeneous Graph Neural Network for Financial Time Series Prediction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Preprocessament de dades i generació de les dades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Construcció dels grafs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Modificació del model + arquitectura (1 sol graf)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Optimització dels hiperparàmetres</a:t>
            </a: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F393BF-B4FA-8C79-F239-2BA8363C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019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681105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Marc teòric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850392" y="1572536"/>
            <a:ext cx="8805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>
                <a:solidFill>
                  <a:schemeClr val="accent4">
                    <a:lumMod val="7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Unitats recurrents controlades 	(GRU)	      Graph Attention Networks (GAT)						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B058107-954E-FE4B-2B72-D720A25CDFD0}"/>
              </a:ext>
            </a:extLst>
          </p:cNvPr>
          <p:cNvSpPr txBox="1"/>
          <p:nvPr/>
        </p:nvSpPr>
        <p:spPr>
          <a:xfrm>
            <a:off x="578000" y="2172701"/>
            <a:ext cx="4780384" cy="211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Porta d'actualització: informació rellevant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Porta d'oblit: informació irrellevant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Útil per a identificar les dependències temporals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D5A8A2-B89D-DF3B-225C-24AC783193DC}"/>
              </a:ext>
            </a:extLst>
          </p:cNvPr>
          <p:cNvSpPr txBox="1"/>
          <p:nvPr/>
        </p:nvSpPr>
        <p:spPr>
          <a:xfrm>
            <a:off x="5267585" y="2172701"/>
            <a:ext cx="4660869" cy="294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>
                <a:solidFill>
                  <a:schemeClr val="accent1">
                    <a:lumMod val="50000"/>
                  </a:schemeClr>
                </a:solidFill>
              </a:rPr>
              <a:t>Velickovic, 2018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Coeficient d'atenció diferenciat per als nodes veïns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Diferent de les GCN's (mitjana dels</a:t>
            </a:r>
            <a:r>
              <a:rPr lang="es-ES" i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features </a:t>
            </a:r>
            <a:r>
              <a:rPr lang="es-ES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dels nodes veïns)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Útil per a identificar l'afectació heterogènia de les empreses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D112795-1E8A-F36B-2C7E-7E0E0232956B}"/>
              </a:ext>
            </a:extLst>
          </p:cNvPr>
          <p:cNvCxnSpPr/>
          <p:nvPr/>
        </p:nvCxnSpPr>
        <p:spPr>
          <a:xfrm>
            <a:off x="5504688" y="1463040"/>
            <a:ext cx="0" cy="394106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AA43624D-E41F-B8EF-9F60-A24FD2EC4406}"/>
              </a:ext>
            </a:extLst>
          </p:cNvPr>
          <p:cNvCxnSpPr/>
          <p:nvPr/>
        </p:nvCxnSpPr>
        <p:spPr>
          <a:xfrm>
            <a:off x="1233799" y="2066544"/>
            <a:ext cx="4124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281B6A0-45AE-F747-87F4-8112585D9CE1}"/>
              </a:ext>
            </a:extLst>
          </p:cNvPr>
          <p:cNvCxnSpPr>
            <a:cxnSpLocks/>
          </p:cNvCxnSpPr>
          <p:nvPr/>
        </p:nvCxnSpPr>
        <p:spPr>
          <a:xfrm>
            <a:off x="5674735" y="2066544"/>
            <a:ext cx="37984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FF5836-CC6A-4FD0-86B3-00F10193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379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754257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Arquitectura del model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102884" y="1400588"/>
            <a:ext cx="829411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Generació del graf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 500 empreses, 47 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Alphas, 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 dies (finestra)</a:t>
            </a:r>
            <a:endParaRPr lang="es-ES" sz="2000" i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Codificació GRU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 GATs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GAT heterogènia: rep combinació de representacions</a:t>
            </a: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174F6B60-6590-8D6D-6964-F546D213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3" y="3980515"/>
            <a:ext cx="10433953" cy="2688015"/>
          </a:xfrm>
          <a:prstGeom prst="rect">
            <a:avLst/>
          </a:prstGeom>
        </p:spPr>
      </p:pic>
      <p:pic>
        <p:nvPicPr>
          <p:cNvPr id="3076" name="Picture 4" descr="Neural - Iconos gratis de computadora">
            <a:extLst>
              <a:ext uri="{FF2B5EF4-FFF2-40B4-BE49-F238E27FC236}">
                <a16:creationId xmlns:a16="http://schemas.microsoft.com/office/drawing/2014/main" id="{DD4584D5-6B77-276D-C614-1B3A3A6AB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08" y="599702"/>
            <a:ext cx="1601771" cy="160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11543DC-97F4-E0AE-3212-1D5BB6581011}"/>
              </a:ext>
            </a:extLst>
          </p:cNvPr>
          <p:cNvSpPr txBox="1"/>
          <p:nvPr/>
        </p:nvSpPr>
        <p:spPr>
          <a:xfrm>
            <a:off x="7947581" y="3533078"/>
            <a:ext cx="405274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Font: </a:t>
            </a:r>
            <a:r>
              <a:rPr lang="en-US" sz="9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Cheng</a:t>
            </a:r>
            <a:r>
              <a:rPr lang="en-US" sz="9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9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en-US" sz="9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(2022). </a:t>
            </a:r>
            <a:r>
              <a:rPr lang="en-US" sz="9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 and Heterogeneous Graph Neural Network for Financial Time Series Prediction.</a:t>
            </a:r>
          </a:p>
          <a:p>
            <a:endParaRPr lang="ca-ES" sz="9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0266D0-109A-9BE3-4D33-A0D2C703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763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754257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Arquitectura del model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102884" y="1400588"/>
            <a:ext cx="106146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Funció objectiu: variacions percentuals diàries (MSE)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Optimització Adam per ajustar els paràmetres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Estratègia d'inversió testatge: 10%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Optimització hiperparàmetres: Optuna, 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Tree-structured Parzen Estimator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(+200 proves)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 anys de dades: entrenament     2017-2021, validació     2022, testatge     2023</a:t>
            </a: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174F6B60-6590-8D6D-6964-F546D213D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3" y="3980515"/>
            <a:ext cx="10433953" cy="2688015"/>
          </a:xfrm>
          <a:prstGeom prst="rect">
            <a:avLst/>
          </a:prstGeom>
        </p:spPr>
      </p:pic>
      <p:pic>
        <p:nvPicPr>
          <p:cNvPr id="3076" name="Picture 4" descr="Neural - Iconos gratis de computadora">
            <a:extLst>
              <a:ext uri="{FF2B5EF4-FFF2-40B4-BE49-F238E27FC236}">
                <a16:creationId xmlns:a16="http://schemas.microsoft.com/office/drawing/2014/main" id="{DD4584D5-6B77-276D-C614-1B3A3A6AB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08" y="599702"/>
            <a:ext cx="1601771" cy="160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10CB0C4-11D2-DD51-11B4-4382A1B4D200}"/>
              </a:ext>
            </a:extLst>
          </p:cNvPr>
          <p:cNvCxnSpPr/>
          <p:nvPr/>
        </p:nvCxnSpPr>
        <p:spPr>
          <a:xfrm flipV="1">
            <a:off x="5392132" y="2469823"/>
            <a:ext cx="0" cy="25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6E502124-F80F-7A5F-1FF9-EDDB506A6525}"/>
              </a:ext>
            </a:extLst>
          </p:cNvPr>
          <p:cNvCxnSpPr>
            <a:cxnSpLocks/>
          </p:cNvCxnSpPr>
          <p:nvPr/>
        </p:nvCxnSpPr>
        <p:spPr>
          <a:xfrm>
            <a:off x="5535105" y="2488676"/>
            <a:ext cx="0" cy="23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D5048BF-9DB4-6695-1104-3436D5968A0E}"/>
              </a:ext>
            </a:extLst>
          </p:cNvPr>
          <p:cNvCxnSpPr/>
          <p:nvPr/>
        </p:nvCxnSpPr>
        <p:spPr>
          <a:xfrm>
            <a:off x="4911365" y="3525625"/>
            <a:ext cx="20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4316FC6A-F084-66CE-41AE-0439190BAFD2}"/>
              </a:ext>
            </a:extLst>
          </p:cNvPr>
          <p:cNvCxnSpPr/>
          <p:nvPr/>
        </p:nvCxnSpPr>
        <p:spPr>
          <a:xfrm>
            <a:off x="7552442" y="3525625"/>
            <a:ext cx="20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ADABE3BC-D3FB-9F4E-F2DA-9E8BB0490836}"/>
              </a:ext>
            </a:extLst>
          </p:cNvPr>
          <p:cNvCxnSpPr/>
          <p:nvPr/>
        </p:nvCxnSpPr>
        <p:spPr>
          <a:xfrm>
            <a:off x="9473184" y="3536623"/>
            <a:ext cx="20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D1D26C7B-AB75-F5CB-94B4-7A04B9FF59C3}"/>
              </a:ext>
            </a:extLst>
          </p:cNvPr>
          <p:cNvSpPr txBox="1"/>
          <p:nvPr/>
        </p:nvSpPr>
        <p:spPr>
          <a:xfrm>
            <a:off x="9286605" y="3824328"/>
            <a:ext cx="27231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Font: </a:t>
            </a: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Cheng</a:t>
            </a:r>
            <a:r>
              <a:rPr lang="en-US" sz="8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8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en-US" sz="8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(2022). </a:t>
            </a:r>
            <a:r>
              <a:rPr lang="en-US" sz="8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 and Heterogeneous Graph Neural Network for Financial Time Series Prediction.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3EC5859-4039-C222-00F8-081C38B8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463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nancial chart on technology abstract background represent stock market  analysis. 3d rendering, financial stock market graph on technology abstract  background, AI Generated 32189728 Stock Photo at Vecteezy">
            <a:extLst>
              <a:ext uri="{FF2B5EF4-FFF2-40B4-BE49-F238E27FC236}">
                <a16:creationId xmlns:a16="http://schemas.microsoft.com/office/drawing/2014/main" id="{C6847E8A-59A4-A03D-FAEC-74F3EE2A7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r="10052" b="-2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895050" y="685015"/>
            <a:ext cx="385112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Generació del conjunt de dades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505993-6366-E9CA-99A2-61BC90EA47F6}"/>
              </a:ext>
            </a:extLst>
          </p:cNvPr>
          <p:cNvSpPr txBox="1"/>
          <p:nvPr/>
        </p:nvSpPr>
        <p:spPr>
          <a:xfrm>
            <a:off x="520245" y="2288495"/>
            <a:ext cx="49244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Crawlers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Obtenció dels </a:t>
            </a:r>
            <a:r>
              <a:rPr lang="en-US" sz="2000" i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tickers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(Wikipedia)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Llistat diari de </a:t>
            </a:r>
            <a:r>
              <a:rPr lang="es-ES" sz="2000" i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booleans </a:t>
            </a:r>
            <a:r>
              <a:rPr lang="es-E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(SP500) segons una data d'inversió donada (Wikipedia)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Dates d'inversió (Yahoo Finance)</a:t>
            </a: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5CC934-94E8-ACBE-CF77-78703140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148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inancial chart on technology abstract background represent stock market  analysis. 3d rendering, financial stock market graph on technology abstract  background, AI Generated 32189728 Stock Photo at Vecteezy">
            <a:extLst>
              <a:ext uri="{FF2B5EF4-FFF2-40B4-BE49-F238E27FC236}">
                <a16:creationId xmlns:a16="http://schemas.microsoft.com/office/drawing/2014/main" id="{C6847E8A-59A4-A03D-FAEC-74F3EE2A7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9" r="10052" b="-2"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895050" y="685015"/>
            <a:ext cx="385112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accent1">
                    <a:lumMod val="50000"/>
                  </a:schemeClr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Generació del conjunt de dades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BF05824-84F7-0FF1-292B-DE89D74EE845}"/>
              </a:ext>
            </a:extLst>
          </p:cNvPr>
          <p:cNvSpPr txBox="1"/>
          <p:nvPr/>
        </p:nvSpPr>
        <p:spPr>
          <a:xfrm>
            <a:off x="895051" y="2367627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Cotitzacions d'obertura, de tancament, volum, màxim, mínim (diaris) per a totes les empreses SP500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Emmagatzematge HDF5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47 indicadors tècnics </a:t>
            </a:r>
            <a:r>
              <a:rPr lang="en-US" sz="2000" i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Alpha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derivats dels 5 primigenis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Accions </a:t>
            </a:r>
            <a:r>
              <a:rPr lang="en-US" sz="2000" i="1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delisted</a:t>
            </a:r>
            <a:endParaRPr lang="en-US" sz="2000">
              <a:solidFill>
                <a:schemeClr val="accent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02F846C-2697-30F6-1C60-BA31B72D7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846" y="4978140"/>
            <a:ext cx="234884" cy="23488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52CFE0-D8EF-48F3-323C-9C00BC0E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849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754257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Mètodes de construcció del graf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102884" y="1802778"/>
            <a:ext cx="8294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Grafs no dirigits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Pràctica habitual en desenvolupament de GNNs per no perdre part de la informació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Correlacions històriques d'indicadors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Propietaris d'accions institucionals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Relacions Wikidata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Indústria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Notícies</a:t>
            </a: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Picture 4" descr="Neural - Iconos gratis de computadora">
            <a:extLst>
              <a:ext uri="{FF2B5EF4-FFF2-40B4-BE49-F238E27FC236}">
                <a16:creationId xmlns:a16="http://schemas.microsoft.com/office/drawing/2014/main" id="{E37069CD-D45C-44F4-77C8-B6C0BDDE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033" y="3264049"/>
            <a:ext cx="1601771" cy="160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B984BF-B43C-4849-8A7D-5D756AB46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4993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754257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Correlacions històriques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102884" y="1802778"/>
            <a:ext cx="829411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Correlació dels indicadors: màxim, mínim, volum i cotització d'obertura i tancament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Llindar: 0,6 -0,6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Granularitats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Diàries (2555 grafs)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Mensuals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Anuals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 demanda computacional       Càlcul amb múltiples processos </a:t>
            </a: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B679E3F9-E2CA-C449-3BDE-B2337A5BE63E}"/>
              </a:ext>
            </a:extLst>
          </p:cNvPr>
          <p:cNvCxnSpPr/>
          <p:nvPr/>
        </p:nvCxnSpPr>
        <p:spPr>
          <a:xfrm>
            <a:off x="4848225" y="5334000"/>
            <a:ext cx="352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yfinance: 10 Ways to Get Stock Data with Python | by Kasper Junge | Medium">
            <a:extLst>
              <a:ext uri="{FF2B5EF4-FFF2-40B4-BE49-F238E27FC236}">
                <a16:creationId xmlns:a16="http://schemas.microsoft.com/office/drawing/2014/main" id="{0E8F87F0-00D7-FF69-5D99-B425F4D44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275" y="792770"/>
            <a:ext cx="2105025" cy="77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0041CE0-8C83-6DC1-02FE-1C71494E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6830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542765" y="653673"/>
            <a:ext cx="705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Índex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F68974-08D4-B458-AAF5-3541964D57A0}"/>
              </a:ext>
            </a:extLst>
          </p:cNvPr>
          <p:cNvSpPr txBox="1"/>
          <p:nvPr/>
        </p:nvSpPr>
        <p:spPr>
          <a:xfrm>
            <a:off x="1433037" y="1536192"/>
            <a:ext cx="746150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Identificació del problema i justificació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Abast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Disseny i implementació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Resultats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D37A5F-5119-75E9-5BAB-ABEF1658E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695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1" name="Group 1127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272" name="Straight Connector 1127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3" name="Straight Connector 1127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7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27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276" name="Isosceles Triangle 1127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27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27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27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280" name="Isosceles Triangle 1127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1281" name="Isosceles Triangle 1128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</p:grpSp>
      <p:pic>
        <p:nvPicPr>
          <p:cNvPr id="11266" name="Picture 2" descr="Desmontando a BlackRock, el gestor de activos financieros que domina el  mundo | GQ España">
            <a:extLst>
              <a:ext uri="{FF2B5EF4-FFF2-40B4-BE49-F238E27FC236}">
                <a16:creationId xmlns:a16="http://schemas.microsoft.com/office/drawing/2014/main" id="{36FC9B98-E78E-BE49-512C-B30A6F0B2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r="13706"/>
          <a:stretch/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3" name="Isosceles Triangle 1128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62FB463-19F5-1A21-719D-7945B6715412}"/>
              </a:ext>
            </a:extLst>
          </p:cNvPr>
          <p:cNvSpPr txBox="1"/>
          <p:nvPr/>
        </p:nvSpPr>
        <p:spPr>
          <a:xfrm>
            <a:off x="5674920" y="348542"/>
            <a:ext cx="5208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Propietaris institucionals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67690F8-3A91-E5CF-72BC-A04E153EEB18}"/>
              </a:ext>
            </a:extLst>
          </p:cNvPr>
          <p:cNvSpPr txBox="1"/>
          <p:nvPr/>
        </p:nvSpPr>
        <p:spPr>
          <a:xfrm>
            <a:off x="5286856" y="1548871"/>
            <a:ext cx="431341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 majors inversors institucionals, Yahoo Finance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Informació de pagament (diverses dates)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Limitacions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Inversors de fora el SP500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Data: juny 2023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Inconsistència del nom de les accions de Yahoo Finance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Crawler 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Wikipedia per trobar el nom de l'empresa (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Fuzzywuzzy)</a:t>
            </a: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CB9EB2-21AB-1845-1510-AC548A57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9128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754257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Relacions Wikidata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026698" y="1397674"/>
            <a:ext cx="829411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Base de dades, fundació Wikimedia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Punt d'accés, SPARQL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Obtenció dels identificadors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Wikidata (complicacions)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Límit de peticions (control del temps)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Relacions actuals (no es pot filtrar per data)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 relacions de primer ordre + 51 relacions de segon ordre </a:t>
            </a:r>
          </a:p>
          <a:p>
            <a:pPr>
              <a:lnSpc>
                <a:spcPct val="150000"/>
              </a:lnSpc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EF4282-E55F-86BB-6D24-3C6DDE9F0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88"/>
          <a:stretch/>
        </p:blipFill>
        <p:spPr>
          <a:xfrm>
            <a:off x="1026698" y="4228868"/>
            <a:ext cx="7467586" cy="2224783"/>
          </a:xfrm>
          <a:prstGeom prst="rect">
            <a:avLst/>
          </a:prstGeom>
        </p:spPr>
      </p:pic>
      <p:pic>
        <p:nvPicPr>
          <p:cNvPr id="13314" name="Picture 2" descr="Logos for RDF Formats (RDF/XML, Turtle, RDFa, SPARQL, R2RML, SHACL)">
            <a:extLst>
              <a:ext uri="{FF2B5EF4-FFF2-40B4-BE49-F238E27FC236}">
                <a16:creationId xmlns:a16="http://schemas.microsoft.com/office/drawing/2014/main" id="{1A91405B-0E08-D3A7-C38B-6EDB59413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4" y="52219"/>
            <a:ext cx="1513522" cy="151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E57257E4-8387-3C3C-9E43-ED91676D3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49" y="235745"/>
            <a:ext cx="1449449" cy="132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4A7EEE8-B0A2-8C6B-DF70-7AEEABC5B7A6}"/>
              </a:ext>
            </a:extLst>
          </p:cNvPr>
          <p:cNvSpPr txBox="1"/>
          <p:nvPr/>
        </p:nvSpPr>
        <p:spPr>
          <a:xfrm>
            <a:off x="2967181" y="6306399"/>
            <a:ext cx="6100618" cy="294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Font: </a:t>
            </a:r>
            <a:r>
              <a:rPr lang="en-US" sz="1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 Relational Ranking for Stock Prediction</a:t>
            </a:r>
            <a:r>
              <a:rPr lang="en-US" sz="1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2018.</a:t>
            </a:r>
            <a:endParaRPr lang="es-ES" sz="100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C775A0-25D1-71EE-DA90-3A473EDDF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988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14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ca-ES"/>
            </a:p>
          </p:txBody>
        </p:sp>
      </p:grpSp>
      <p:sp useBgFill="1">
        <p:nvSpPr>
          <p:cNvPr id="48" name="Rectangle 2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Isosceles Triangle 3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4" name="Imagen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6904CB9-F9AA-AAC0-CF94-408BAF55F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87" y="1733305"/>
            <a:ext cx="6585222" cy="3391389"/>
          </a:xfrm>
          <a:prstGeom prst="rect">
            <a:avLst/>
          </a:prstGeom>
        </p:spPr>
      </p:pic>
      <p:sp>
        <p:nvSpPr>
          <p:cNvPr id="51" name="Isosceles Triangle 3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50A86DD-9B90-F978-CF15-DA6B3A9E24E0}"/>
              </a:ext>
            </a:extLst>
          </p:cNvPr>
          <p:cNvSpPr txBox="1"/>
          <p:nvPr/>
        </p:nvSpPr>
        <p:spPr>
          <a:xfrm>
            <a:off x="844521" y="580521"/>
            <a:ext cx="3896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bg1"/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Indústria</a:t>
            </a:r>
            <a:endParaRPr lang="es-ES" sz="36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005428-5F11-3B97-9A54-72C87BAE0308}"/>
              </a:ext>
            </a:extLst>
          </p:cNvPr>
          <p:cNvSpPr txBox="1"/>
          <p:nvPr/>
        </p:nvSpPr>
        <p:spPr>
          <a:xfrm>
            <a:off x="448733" y="1392005"/>
            <a:ext cx="4298158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Industry Classification Standard </a:t>
            </a:r>
            <a:r>
              <a:rPr lang="es-E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(GICS)</a:t>
            </a:r>
            <a:endParaRPr lang="es-ES" i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Taxonomia de la indústria global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 sectors, 25 sectors d'indústria, 74 indústries i 163 subindústries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Subindústries pagament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Llistat SP500 Wikipedia (actuals)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 Viz manualment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Dades 2023 fins maig 2024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 i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s-E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82A792-EAA7-B934-B79B-526C3E31F44E}"/>
              </a:ext>
            </a:extLst>
          </p:cNvPr>
          <p:cNvSpPr txBox="1"/>
          <p:nvPr/>
        </p:nvSpPr>
        <p:spPr>
          <a:xfrm>
            <a:off x="7539903" y="5274772"/>
            <a:ext cx="61006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0" i="0">
                <a:solidFill>
                  <a:schemeClr val="accent1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Font: fons d’inversió MSCI.</a:t>
            </a:r>
            <a:endParaRPr lang="ca-E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F5D82F4-27E8-2969-9B7A-799DF6572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561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229899" y="754257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Notícies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5249941" y="1289752"/>
            <a:ext cx="464820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Financial News and Stock Price Integration Dataset 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(FNSPID), 2024</a:t>
            </a:r>
            <a:endParaRPr lang="es-ES" sz="2000" i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15,7 milions de notícies entre 1999 i 2024 (SP500)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Pàgines web de diaris i revistes financeres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Granularitat mensual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Empreses esmentades a la mateixa notícia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Sofisticació processament del llenguatge natural</a:t>
            </a: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7B9596-FE30-B10D-7AEF-943FAAA7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46" y="1978891"/>
            <a:ext cx="4566195" cy="33946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BCBDF2E-CFCF-D36A-DD1B-CB1D12A04745}"/>
              </a:ext>
            </a:extLst>
          </p:cNvPr>
          <p:cNvSpPr txBox="1"/>
          <p:nvPr/>
        </p:nvSpPr>
        <p:spPr>
          <a:xfrm>
            <a:off x="874935" y="5373543"/>
            <a:ext cx="4183818" cy="294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Font: </a:t>
            </a:r>
            <a:r>
              <a:rPr lang="es-ES" sz="1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Financial News and Stock Price Integration Dataset </a:t>
            </a:r>
            <a:r>
              <a:rPr lang="es-ES" sz="1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(FNSPID), 2024</a:t>
            </a:r>
            <a:endParaRPr lang="es-ES" sz="1000" i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F7BF18-3F52-9784-4F51-7BC64D114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4716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507066" y="999460"/>
            <a:ext cx="5698067" cy="447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RESULTATS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ca-ES"/>
          </a:p>
        </p:txBody>
      </p:sp>
      <p:pic>
        <p:nvPicPr>
          <p:cNvPr id="3" name="Picture 4" descr="Neural - Iconos gratis de computadora">
            <a:extLst>
              <a:ext uri="{FF2B5EF4-FFF2-40B4-BE49-F238E27FC236}">
                <a16:creationId xmlns:a16="http://schemas.microsoft.com/office/drawing/2014/main" id="{7A183E2C-F036-6FDF-AC5A-D02DF5D47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470" y="2458435"/>
            <a:ext cx="1941130" cy="194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A4FD6C-CD8A-4F67-15DD-5560AB3B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2906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191719" y="622281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Resultats 1 a 1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B29E30-9B8C-9A86-A82A-85430D41F436}"/>
              </a:ext>
            </a:extLst>
          </p:cNvPr>
          <p:cNvSpPr/>
          <p:nvPr/>
        </p:nvSpPr>
        <p:spPr>
          <a:xfrm rot="20830243">
            <a:off x="11577513" y="-427587"/>
            <a:ext cx="2038350" cy="7087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4" name="Picture 4" descr="Neural - Iconos gratis de computadora">
            <a:extLst>
              <a:ext uri="{FF2B5EF4-FFF2-40B4-BE49-F238E27FC236}">
                <a16:creationId xmlns:a16="http://schemas.microsoft.com/office/drawing/2014/main" id="{DF3A2833-EACE-DF89-3E76-D4314629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" y="585960"/>
            <a:ext cx="569530" cy="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arcador de contenido 4" descr="Gráfico&#10;&#10;Descripción generada automáticamente">
            <a:extLst>
              <a:ext uri="{FF2B5EF4-FFF2-40B4-BE49-F238E27FC236}">
                <a16:creationId xmlns:a16="http://schemas.microsoft.com/office/drawing/2014/main" id="{681A6FAD-8A2A-7EF2-8D8D-00A5144369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92" r="48841" b="-1"/>
          <a:stretch/>
        </p:blipFill>
        <p:spPr>
          <a:xfrm>
            <a:off x="65989" y="1786378"/>
            <a:ext cx="5747208" cy="400979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98506B-18AB-B803-2222-19C215C20E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51"/>
          <a:stretch/>
        </p:blipFill>
        <p:spPr>
          <a:xfrm>
            <a:off x="5605967" y="1828587"/>
            <a:ext cx="5611929" cy="3925371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C35BE158-B1A4-2B5A-2CD8-0B8EE2F19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9226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191719" y="622281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Resultats 2 a 2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B29E30-9B8C-9A86-A82A-85430D41F436}"/>
              </a:ext>
            </a:extLst>
          </p:cNvPr>
          <p:cNvSpPr/>
          <p:nvPr/>
        </p:nvSpPr>
        <p:spPr>
          <a:xfrm rot="20830243">
            <a:off x="12454205" y="-606696"/>
            <a:ext cx="2038350" cy="7087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4" name="Picture 4" descr="Neural - Iconos gratis de computadora">
            <a:extLst>
              <a:ext uri="{FF2B5EF4-FFF2-40B4-BE49-F238E27FC236}">
                <a16:creationId xmlns:a16="http://schemas.microsoft.com/office/drawing/2014/main" id="{DF3A2833-EACE-DF89-3E76-D4314629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" y="585960"/>
            <a:ext cx="569530" cy="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F74DF1-8349-AFAF-4DE0-83BAF050F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194" r="49184"/>
          <a:stretch/>
        </p:blipFill>
        <p:spPr>
          <a:xfrm>
            <a:off x="-94268" y="1392994"/>
            <a:ext cx="6191096" cy="387218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933741-BE32-F671-19B6-F2C5581DD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984" y="1392995"/>
            <a:ext cx="5878256" cy="3872185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5D3D21B-2CBB-37F1-92D9-338DC63B0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04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191719" y="622281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Graf ideal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7BBCDA6-D027-10AD-D341-69C6C020D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41" y="2142029"/>
            <a:ext cx="10452718" cy="306350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C7B29E30-9B8C-9A86-A82A-85430D41F436}"/>
              </a:ext>
            </a:extLst>
          </p:cNvPr>
          <p:cNvSpPr/>
          <p:nvPr/>
        </p:nvSpPr>
        <p:spPr>
          <a:xfrm rot="20830243">
            <a:off x="11577513" y="-427587"/>
            <a:ext cx="2038350" cy="7087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8" name="Picture 4" descr="Neural - Iconos gratis de computadora">
            <a:extLst>
              <a:ext uri="{FF2B5EF4-FFF2-40B4-BE49-F238E27FC236}">
                <a16:creationId xmlns:a16="http://schemas.microsoft.com/office/drawing/2014/main" id="{0C76A57F-DC62-C8EF-8CE8-271179E9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" y="585960"/>
            <a:ext cx="569530" cy="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23D2A5D-8675-7BE6-DA61-5E88B7AA8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334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191719" y="622281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Nombre d'arestes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B29E30-9B8C-9A86-A82A-85430D41F436}"/>
              </a:ext>
            </a:extLst>
          </p:cNvPr>
          <p:cNvSpPr/>
          <p:nvPr/>
        </p:nvSpPr>
        <p:spPr>
          <a:xfrm rot="20830243">
            <a:off x="11577513" y="-427587"/>
            <a:ext cx="2038350" cy="7087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3" name="Imagen 1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A92CF42-41D8-AA60-D036-F03B2C21F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42" y="1375180"/>
            <a:ext cx="8867515" cy="5043440"/>
          </a:xfrm>
          <a:prstGeom prst="rect">
            <a:avLst/>
          </a:prstGeom>
        </p:spPr>
      </p:pic>
      <p:pic>
        <p:nvPicPr>
          <p:cNvPr id="14" name="Picture 4" descr="Neural - Iconos gratis de computadora">
            <a:extLst>
              <a:ext uri="{FF2B5EF4-FFF2-40B4-BE49-F238E27FC236}">
                <a16:creationId xmlns:a16="http://schemas.microsoft.com/office/drawing/2014/main" id="{DF3A2833-EACE-DF89-3E76-D4314629D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" y="585960"/>
            <a:ext cx="569530" cy="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1E21BA-5E0A-EC39-0013-5C7B7F826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5896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191719" y="622281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Similituds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7B29E30-9B8C-9A86-A82A-85430D41F436}"/>
              </a:ext>
            </a:extLst>
          </p:cNvPr>
          <p:cNvSpPr/>
          <p:nvPr/>
        </p:nvSpPr>
        <p:spPr>
          <a:xfrm rot="20830243">
            <a:off x="11577513" y="-427587"/>
            <a:ext cx="2038350" cy="7087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1" name="Imagen 10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F1355BB0-AB12-A73F-A646-D1D56CF0B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01"/>
          <a:stretch/>
        </p:blipFill>
        <p:spPr>
          <a:xfrm>
            <a:off x="2036190" y="1292193"/>
            <a:ext cx="7901498" cy="5308054"/>
          </a:xfrm>
          <a:prstGeom prst="rect">
            <a:avLst/>
          </a:prstGeom>
        </p:spPr>
      </p:pic>
      <p:pic>
        <p:nvPicPr>
          <p:cNvPr id="2" name="Picture 4" descr="Neural - Iconos gratis de computadora">
            <a:extLst>
              <a:ext uri="{FF2B5EF4-FFF2-40B4-BE49-F238E27FC236}">
                <a16:creationId xmlns:a16="http://schemas.microsoft.com/office/drawing/2014/main" id="{17244631-25F1-5921-4556-E53065F4F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" y="585960"/>
            <a:ext cx="569530" cy="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AB3751B-8881-35C1-3A13-40A0D36AB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50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673754" y="643467"/>
            <a:ext cx="4203045" cy="1375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3600" err="1">
                <a:solidFill>
                  <a:schemeClr val="bg1"/>
                </a:solidFill>
                <a:latin typeface="Segoe UI Variable Display Semib" pitchFamily="2" charset="0"/>
                <a:ea typeface="+mj-ea"/>
                <a:cs typeface="+mj-cs"/>
              </a:rPr>
              <a:t>Mercats</a:t>
            </a:r>
            <a:r>
              <a:rPr lang="en-US" sz="3600">
                <a:solidFill>
                  <a:schemeClr val="bg1"/>
                </a:solidFill>
                <a:latin typeface="Segoe UI Variable Display Semib" pitchFamily="2" charset="0"/>
                <a:ea typeface="+mj-ea"/>
                <a:cs typeface="+mj-cs"/>
              </a:rPr>
              <a:t> financers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22CB52-6A4B-606D-5CA5-FC8C86E46A2B}"/>
              </a:ext>
            </a:extLst>
          </p:cNvPr>
          <p:cNvSpPr txBox="1"/>
          <p:nvPr/>
        </p:nvSpPr>
        <p:spPr>
          <a:xfrm>
            <a:off x="683009" y="2090454"/>
            <a:ext cx="4193790" cy="3440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Accions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propietat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fraccionada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l’empresa</a:t>
            </a:r>
            <a:endParaRPr 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spcBef>
                <a:spcPts val="10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Entorn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</a:t>
            </a: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facilitar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la compra-venda</a:t>
            </a:r>
          </a:p>
          <a:p>
            <a:pPr marL="285750" indent="-285750">
              <a:spcBef>
                <a:spcPts val="1000"/>
              </a:spcBef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Oferta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demanda</a:t>
            </a:r>
            <a:endParaRPr 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spcBef>
                <a:spcPts val="1000"/>
              </a:spcBef>
              <a:buClr>
                <a:schemeClr val="bg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Conferència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guanys</a:t>
            </a:r>
            <a:endParaRPr 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742950" lvl="1" indent="-285750">
              <a:spcBef>
                <a:spcPts val="1000"/>
              </a:spcBef>
              <a:buClr>
                <a:schemeClr val="bg1"/>
              </a:buClr>
              <a:buSzPct val="80000"/>
              <a:buFont typeface="Courier New" panose="02070309020205020404" pitchFamily="49" charset="0"/>
              <a:buChar char="o"/>
            </a:pP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Divisió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d’accions</a:t>
            </a:r>
            <a:r>
              <a:rPr lang="en-US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stock split)</a:t>
            </a:r>
            <a:endParaRPr lang="en-US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Bef>
                <a:spcPts val="1000"/>
              </a:spcBef>
              <a:buClr>
                <a:schemeClr val="bg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Imagen 3" descr="Una multitud de gente en la calle&#10;&#10;Descripción generada automáticamente">
            <a:extLst>
              <a:ext uri="{FF2B5EF4-FFF2-40B4-BE49-F238E27FC236}">
                <a16:creationId xmlns:a16="http://schemas.microsoft.com/office/drawing/2014/main" id="{37E7CBE9-A165-55A8-4403-6B8D09B5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47" y="1267135"/>
            <a:ext cx="5929735" cy="4002571"/>
          </a:xfrm>
          <a:prstGeom prst="rect">
            <a:avLst/>
          </a:pr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433037" y="1327436"/>
            <a:ext cx="74615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Aft>
                <a:spcPts val="600"/>
              </a:spcAft>
            </a:pPr>
            <a:endParaRPr lang="es-ES" sz="2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spcAft>
                <a:spcPts val="600"/>
              </a:spcAft>
            </a:pPr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89027B3-E47E-C95A-0C77-A3DE7F48FE98}"/>
              </a:ext>
            </a:extLst>
          </p:cNvPr>
          <p:cNvSpPr txBox="1"/>
          <p:nvPr/>
        </p:nvSpPr>
        <p:spPr>
          <a:xfrm>
            <a:off x="7672484" y="5346292"/>
            <a:ext cx="46366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>
                <a:solidFill>
                  <a:schemeClr val="accent1">
                    <a:lumMod val="75000"/>
                  </a:schemeClr>
                </a:solidFill>
              </a:rPr>
              <a:t>Font: Michael Nagle, Bloomberg.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5D2D8EA-B8CA-066B-8BDD-8AFF52B7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570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7B29E30-9B8C-9A86-A82A-85430D41F436}"/>
              </a:ext>
            </a:extLst>
          </p:cNvPr>
          <p:cNvSpPr/>
          <p:nvPr/>
        </p:nvSpPr>
        <p:spPr>
          <a:xfrm rot="20830243">
            <a:off x="12092752" y="-908354"/>
            <a:ext cx="2038350" cy="7087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DA8AABC-C253-D671-8BBC-D60D15EAED92}"/>
              </a:ext>
            </a:extLst>
          </p:cNvPr>
          <p:cNvSpPr txBox="1"/>
          <p:nvPr/>
        </p:nvSpPr>
        <p:spPr>
          <a:xfrm>
            <a:off x="1191719" y="622281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Rendiment durant els anys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4" descr="Neural - Iconos gratis de computadora">
            <a:extLst>
              <a:ext uri="{FF2B5EF4-FFF2-40B4-BE49-F238E27FC236}">
                <a16:creationId xmlns:a16="http://schemas.microsoft.com/office/drawing/2014/main" id="{7CEA751F-7370-A356-1FF3-E5846D3F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" y="585960"/>
            <a:ext cx="569530" cy="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03BEEC2-BFED-D7B9-6F00-F3FDFA7C8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1" y="2293699"/>
            <a:ext cx="11454197" cy="2994738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5AA602B-83F2-8F01-9944-551397ACC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4772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7B29E30-9B8C-9A86-A82A-85430D41F436}"/>
              </a:ext>
            </a:extLst>
          </p:cNvPr>
          <p:cNvSpPr/>
          <p:nvPr/>
        </p:nvSpPr>
        <p:spPr>
          <a:xfrm rot="20830243">
            <a:off x="12092752" y="-908354"/>
            <a:ext cx="2038350" cy="7087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829E770-08AE-1163-DD51-B17A0C8C1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6" y="2243579"/>
            <a:ext cx="11130907" cy="298484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DA8AABC-C253-D671-8BBC-D60D15EAED92}"/>
              </a:ext>
            </a:extLst>
          </p:cNvPr>
          <p:cNvSpPr txBox="1"/>
          <p:nvPr/>
        </p:nvSpPr>
        <p:spPr>
          <a:xfrm>
            <a:off x="1191719" y="622281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Rendiment durant els anys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4" descr="Neural - Iconos gratis de computadora">
            <a:extLst>
              <a:ext uri="{FF2B5EF4-FFF2-40B4-BE49-F238E27FC236}">
                <a16:creationId xmlns:a16="http://schemas.microsoft.com/office/drawing/2014/main" id="{7CEA751F-7370-A356-1FF3-E5846D3F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" y="585960"/>
            <a:ext cx="569530" cy="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BDFC8C2-5B19-F81E-EAFD-C5CA8D7D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2544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7B29E30-9B8C-9A86-A82A-85430D41F436}"/>
              </a:ext>
            </a:extLst>
          </p:cNvPr>
          <p:cNvSpPr/>
          <p:nvPr/>
        </p:nvSpPr>
        <p:spPr>
          <a:xfrm rot="20830243">
            <a:off x="12092752" y="-908354"/>
            <a:ext cx="2038350" cy="7087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FA3B599-FB42-11F5-D2A6-F1447A8D7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9" y="2142114"/>
            <a:ext cx="10434122" cy="308033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DA8AABC-C253-D671-8BBC-D60D15EAED92}"/>
              </a:ext>
            </a:extLst>
          </p:cNvPr>
          <p:cNvSpPr txBox="1"/>
          <p:nvPr/>
        </p:nvSpPr>
        <p:spPr>
          <a:xfrm>
            <a:off x="1191719" y="622281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Rendiment durant els anys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4" descr="Neural - Iconos gratis de computadora">
            <a:extLst>
              <a:ext uri="{FF2B5EF4-FFF2-40B4-BE49-F238E27FC236}">
                <a16:creationId xmlns:a16="http://schemas.microsoft.com/office/drawing/2014/main" id="{7CEA751F-7370-A356-1FF3-E5846D3F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" y="585960"/>
            <a:ext cx="569530" cy="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3D17F52-A8CA-7A6C-29E4-0F4ED235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3748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7B29E30-9B8C-9A86-A82A-85430D41F436}"/>
              </a:ext>
            </a:extLst>
          </p:cNvPr>
          <p:cNvSpPr/>
          <p:nvPr/>
        </p:nvSpPr>
        <p:spPr>
          <a:xfrm rot="20830243">
            <a:off x="12092752" y="-908354"/>
            <a:ext cx="2038350" cy="7087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4" name="Imagen 3" descr="Gráfico, Histograma&#10;&#10;Descripción generada automáticamente">
            <a:extLst>
              <a:ext uri="{FF2B5EF4-FFF2-40B4-BE49-F238E27FC236}">
                <a16:creationId xmlns:a16="http://schemas.microsoft.com/office/drawing/2014/main" id="{A763ED94-3E65-B215-CD35-24FA293B8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59" y="1996031"/>
            <a:ext cx="11114881" cy="320530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0DA8AABC-C253-D671-8BBC-D60D15EAED92}"/>
              </a:ext>
            </a:extLst>
          </p:cNvPr>
          <p:cNvSpPr txBox="1"/>
          <p:nvPr/>
        </p:nvSpPr>
        <p:spPr>
          <a:xfrm>
            <a:off x="1191719" y="622281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Rendiment durant els anys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4" descr="Neural - Iconos gratis de computadora">
            <a:extLst>
              <a:ext uri="{FF2B5EF4-FFF2-40B4-BE49-F238E27FC236}">
                <a16:creationId xmlns:a16="http://schemas.microsoft.com/office/drawing/2014/main" id="{7CEA751F-7370-A356-1FF3-E5846D3F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89" y="585960"/>
            <a:ext cx="569530" cy="56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3FD3525-0AD2-655E-70B9-1953FF026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8113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754257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211425" y="1715597"/>
            <a:ext cx="859529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Reconstrucció d'un model que bat el mercat consistentment</a:t>
            </a:r>
          </a:p>
          <a:p>
            <a:pPr>
              <a:lnSpc>
                <a:spcPct val="150000"/>
              </a:lnSpc>
            </a:pPr>
            <a:r>
              <a:rPr lang="es-ES" sz="2000" b="1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Benchmarking</a:t>
            </a:r>
            <a:r>
              <a:rPr lang="es-ES" sz="2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exhaustiu dels mètodes de construcció del graf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Indústria + subindústria, indústria + inversors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Potencial notícies</a:t>
            </a:r>
          </a:p>
          <a:p>
            <a:pPr>
              <a:lnSpc>
                <a:spcPct val="150000"/>
              </a:lnSpc>
            </a:pPr>
            <a:endParaRPr lang="es-ES" sz="200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2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Mesura de similitud amb el </a:t>
            </a:r>
            <a:r>
              <a:rPr lang="es-ES" sz="2000" b="1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 ideal</a:t>
            </a:r>
            <a:endParaRPr lang="es-ES" sz="2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Optimitzar el desenvolupament de la construcció del graf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Aplicació a la predicció d'accions i altres problemes financers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Predicció d'adjacències?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00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4" descr="Conclusion icons for free download | Freepik">
            <a:extLst>
              <a:ext uri="{FF2B5EF4-FFF2-40B4-BE49-F238E27FC236}">
                <a16:creationId xmlns:a16="http://schemas.microsoft.com/office/drawing/2014/main" id="{523E22F9-2E2D-9749-7C97-016C1D42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5" y="439247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E91052-3A5D-B676-27A3-D23F85E9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9442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03C54B-B5C6-5030-EB7A-495010FA38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D40DB94-7B5C-D7B1-624D-66BB5BE8E5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7" name="Imagen 6" descr="Imagen que contiene estrella&#10;&#10;Descripción generada automáticamente">
            <a:extLst>
              <a:ext uri="{FF2B5EF4-FFF2-40B4-BE49-F238E27FC236}">
                <a16:creationId xmlns:a16="http://schemas.microsoft.com/office/drawing/2014/main" id="{2F351994-8A7A-0EBE-CD10-60BC78929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14"/>
            <a:ext cx="12225498" cy="692727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93A2BF18-68BE-A7E9-2BE9-A16FF918D766}"/>
              </a:ext>
            </a:extLst>
          </p:cNvPr>
          <p:cNvSpPr/>
          <p:nvPr/>
        </p:nvSpPr>
        <p:spPr>
          <a:xfrm>
            <a:off x="0" y="-6514"/>
            <a:ext cx="7342632" cy="6937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1001">
            <a:schemeClr val="lt1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877193" y="2404534"/>
            <a:ext cx="5588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Gràcies per la vostra atenció!</a:t>
            </a:r>
            <a:endParaRPr lang="es-ES" sz="32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30" name="Picture 6" descr="contacta | FIB Visiona">
            <a:extLst>
              <a:ext uri="{FF2B5EF4-FFF2-40B4-BE49-F238E27FC236}">
                <a16:creationId xmlns:a16="http://schemas.microsoft.com/office/drawing/2014/main" id="{F105D33A-F418-3570-2D30-9954D52D9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9" y="5800954"/>
            <a:ext cx="4764034" cy="83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me - BNN-UPC">
            <a:extLst>
              <a:ext uri="{FF2B5EF4-FFF2-40B4-BE49-F238E27FC236}">
                <a16:creationId xmlns:a16="http://schemas.microsoft.com/office/drawing/2014/main" id="{3306121C-C5D9-C615-C430-F1AD35F1F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92" y="5735637"/>
            <a:ext cx="2014728" cy="96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Neural - Iconos gratis de computadora">
            <a:extLst>
              <a:ext uri="{FF2B5EF4-FFF2-40B4-BE49-F238E27FC236}">
                <a16:creationId xmlns:a16="http://schemas.microsoft.com/office/drawing/2014/main" id="{C92B0E49-BF90-F9D4-66D7-43B6CA4F7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997" y="3248490"/>
            <a:ext cx="1568620" cy="1568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B8B507-434B-1F85-318C-6FE34E46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4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433037" y="681105"/>
            <a:ext cx="7895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err="1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Història</a:t>
            </a:r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 de les </a:t>
            </a:r>
            <a:r>
              <a:rPr lang="es-ES" sz="3600" err="1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finances</a:t>
            </a:r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3600" err="1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quantitatives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 descr="Escala de tiempo&#10;&#10;Descripción generada automáticamente">
            <a:extLst>
              <a:ext uri="{FF2B5EF4-FFF2-40B4-BE49-F238E27FC236}">
                <a16:creationId xmlns:a16="http://schemas.microsoft.com/office/drawing/2014/main" id="{ADD882EE-8FED-B147-555B-1CF40EDEE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10" y="2032866"/>
            <a:ext cx="7240357" cy="355104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B53D49B-9838-1A61-8A55-BD37AD61F826}"/>
              </a:ext>
            </a:extLst>
          </p:cNvPr>
          <p:cNvSpPr txBox="1"/>
          <p:nvPr/>
        </p:nvSpPr>
        <p:spPr>
          <a:xfrm>
            <a:off x="3602367" y="5717309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1">
                    <a:lumMod val="75000"/>
                  </a:schemeClr>
                </a:solidFill>
              </a:rPr>
              <a:t>Font: Bank Of Montreal, Canadà (2024).</a:t>
            </a:r>
            <a:endParaRPr lang="ca-ES" sz="12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E05AFC-9788-3615-42A5-0E0C0ECBE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6170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E1722-5A77-DAED-1F31-EEF5EEA0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Percentatge d'inversió algorítmica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28AF5E-EB8D-F65E-BB3F-7A57846E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8EE9F0C1-E52D-0229-98E6-1F0B34CEC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5" y="2242840"/>
            <a:ext cx="8765406" cy="3162088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86AFB3-65FD-C683-348F-78D6503A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259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433037" y="681105"/>
            <a:ext cx="705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433036" y="1536192"/>
            <a:ext cx="80492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Creixement mètodes basats en la col·lecció i interpretació de dades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Aprenentatge automàtic,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b="1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Graph Neural Networks </a:t>
            </a:r>
            <a:r>
              <a:rPr lang="es-ES" sz="2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(GNN)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Múltiples capes: transferència i actualització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Sistema financer definit com a graf</a:t>
            </a:r>
            <a:endParaRPr lang="es-ES" sz="2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Tasca de classificació de nodes </a:t>
            </a:r>
          </a:p>
          <a:p>
            <a:pPr lvl="1"/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A64D57FF-D451-3272-B3AE-C45F05D03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79" y="3871990"/>
            <a:ext cx="6802281" cy="230490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EC6FE53-BC83-3272-7BBC-6BB45FD4DF56}"/>
              </a:ext>
            </a:extLst>
          </p:cNvPr>
          <p:cNvSpPr txBox="1"/>
          <p:nvPr/>
        </p:nvSpPr>
        <p:spPr>
          <a:xfrm>
            <a:off x="1858138" y="6061479"/>
            <a:ext cx="71990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900">
                <a:solidFill>
                  <a:schemeClr val="accent1">
                    <a:lumMod val="75000"/>
                  </a:schemeClr>
                </a:solidFill>
              </a:rPr>
              <a:t>Font: Wang, J., Zhang, S., Xiao, Y., &amp; Song, R. (2022). A Review on Graph Neural Network Methods in Financial Applications.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F250913-9160-E440-F5E9-DD79452F6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5490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433037" y="681105"/>
            <a:ext cx="7055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229868" y="1327436"/>
            <a:ext cx="79048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Major rendiment que les xarxes neuronals tradicionals (LSTM, RNN, etc.), Cheng et al. (2022)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Alta </a:t>
            </a:r>
            <a:r>
              <a:rPr lang="es-ES" sz="200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complexitat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 </a:t>
            </a:r>
            <a:r>
              <a:rPr lang="es-ES" sz="200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competitivitat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 </a:t>
            </a:r>
            <a:r>
              <a:rPr lang="es-ES" sz="200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els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mercats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financers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Identificació de relacions no lineals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Processament de </a:t>
            </a:r>
            <a:r>
              <a:rPr lang="es-ES" sz="2000" i="1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features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temporals</a:t>
            </a:r>
            <a:endParaRPr lang="es-ES" sz="200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00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Relacions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heterogènies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entre </a:t>
            </a:r>
            <a:r>
              <a:rPr lang="es-ES" sz="2000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accions</a:t>
            </a:r>
            <a:endParaRPr lang="es-ES" sz="200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ES" sz="2000" b="1" err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Construcció</a:t>
            </a:r>
            <a:r>
              <a:rPr lang="es-ES" sz="2000" b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graf (indústria, notícies, proveïdors, etc.)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s-ES" sz="2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>
              <a:lnSpc>
                <a:spcPct val="150000"/>
              </a:lnSpc>
            </a:pPr>
            <a:endParaRPr lang="es-ES" sz="2000" b="1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s-E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79DF9E7-972A-2930-8B3E-444FCABF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7488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681105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Identificació del problema i justificació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088539" y="1679028"/>
            <a:ext cx="8322803" cy="2920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a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Bastant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literatura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s'aïlla la construcció del graf </a:t>
            </a:r>
          </a:p>
          <a:p>
            <a:pPr>
              <a:lnSpc>
                <a:spcPct val="150000"/>
              </a:lnSpc>
            </a:pPr>
            <a:r>
              <a:rPr lang="es-ES" sz="12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2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Matsunga et al. (2019), Ying et al. (2020), Li et al. (2020), etc.</a:t>
            </a:r>
            <a:r>
              <a:rPr lang="es-ES" sz="12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s-ES" sz="200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Innexistència de 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benchmarks 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(construcció del graf)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Innexistència d'un graf de referència (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ideal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Article punter identifica el problema </a:t>
            </a:r>
          </a:p>
          <a:p>
            <a:pPr>
              <a:lnSpc>
                <a:spcPct val="150000"/>
              </a:lnSpc>
            </a:pPr>
            <a:r>
              <a:rPr lang="ca-ES" sz="12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(Wang, J., Zhang, S., Xiao, Y., &amp; Song, R. (2022). A Review on Graph Neural Network Methods in Financial Applications).</a:t>
            </a:r>
            <a:endParaRPr lang="en-US" sz="120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CA2FCE1-A029-4D27-B250-E9BEA8D90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364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AF27C43A-AF8F-0386-403E-B16A7E6CEB03}"/>
              </a:ext>
            </a:extLst>
          </p:cNvPr>
          <p:cNvSpPr txBox="1"/>
          <p:nvPr/>
        </p:nvSpPr>
        <p:spPr>
          <a:xfrm>
            <a:off x="1026698" y="681105"/>
            <a:ext cx="8446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accent1">
                    <a:lumMod val="50000"/>
                  </a:schemeClr>
                </a:solidFill>
                <a:latin typeface="Segoe UI Variable Display Semib" pitchFamily="2" charset="0"/>
                <a:ea typeface="Tahoma" panose="020B0604030504040204" pitchFamily="34" charset="0"/>
                <a:cs typeface="Tahoma" panose="020B0604030504040204" pitchFamily="34" charset="0"/>
              </a:rPr>
              <a:t>Objectius</a:t>
            </a:r>
            <a:endParaRPr lang="es-ES" sz="3600">
              <a:solidFill>
                <a:schemeClr val="accent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BB8E64C-365D-CFCE-0F46-A240D8B6205B}"/>
              </a:ext>
            </a:extLst>
          </p:cNvPr>
          <p:cNvSpPr txBox="1"/>
          <p:nvPr/>
        </p:nvSpPr>
        <p:spPr>
          <a:xfrm>
            <a:off x="1199791" y="1501172"/>
            <a:ext cx="81002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Elaborar un 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benchmark</a:t>
            </a: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per a la construcció de grafs relacionals</a:t>
            </a:r>
            <a:endParaRPr lang="es-ES" sz="2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Proposar mètodes d'avaluació del graf en relació amb un </a:t>
            </a:r>
            <a:r>
              <a:rPr lang="es-ES" sz="2000" i="1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graf ideal</a:t>
            </a:r>
            <a:endParaRPr lang="es-ES" sz="2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Reconstruir un programari per a la predicció d'accions borsàries</a:t>
            </a:r>
            <a:endParaRPr lang="es-ES" sz="2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Testejar el programari amb dades del SP500</a:t>
            </a:r>
            <a:endParaRPr lang="es-ES" sz="2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s-E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2" name="Picture 4" descr="S&amp;P 500 - Stock Market Index Tracks the Largest 500 Companies in US">
            <a:extLst>
              <a:ext uri="{FF2B5EF4-FFF2-40B4-BE49-F238E27FC236}">
                <a16:creationId xmlns:a16="http://schemas.microsoft.com/office/drawing/2014/main" id="{DEF2E269-818D-1CF0-7EB2-A4BBCD3EE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991" y="3738040"/>
            <a:ext cx="4163898" cy="24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2D8CA5-89AE-B27C-62F8-DF63D901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65FFF-A979-4672-BF12-8EA8E92773CB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525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802</TotalTime>
  <Words>1121</Words>
  <Application>Microsoft Office PowerPoint</Application>
  <PresentationFormat>Panorámica</PresentationFormat>
  <Paragraphs>211</Paragraphs>
  <Slides>35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7" baseType="lpstr">
      <vt:lpstr>Aptos</vt:lpstr>
      <vt:lpstr>Arial</vt:lpstr>
      <vt:lpstr>Courier New</vt:lpstr>
      <vt:lpstr>Segoe UI</vt:lpstr>
      <vt:lpstr>Segoe UI Semibold</vt:lpstr>
      <vt:lpstr>Segoe UI Semilight</vt:lpstr>
      <vt:lpstr>Segoe UI Variable Display Semib</vt:lpstr>
      <vt:lpstr>Tahoma</vt:lpstr>
      <vt:lpstr>Trebuchet MS</vt:lpstr>
      <vt:lpstr>Wingdings</vt:lpstr>
      <vt:lpstr>Wingdings 3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Percentatge d'inversió algorítmica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Miquel Muñoz García-Ramos</dc:creator>
  <cp:lastModifiedBy>Miquel Muñoz García-Ramos</cp:lastModifiedBy>
  <cp:revision>8</cp:revision>
  <dcterms:created xsi:type="dcterms:W3CDTF">2024-06-25T18:37:47Z</dcterms:created>
  <dcterms:modified xsi:type="dcterms:W3CDTF">2024-06-26T20:57:00Z</dcterms:modified>
</cp:coreProperties>
</file>